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2"/>
  </p:notesMasterIdLst>
  <p:sldIdLst>
    <p:sldId id="256" r:id="rId2"/>
    <p:sldId id="273" r:id="rId3"/>
    <p:sldId id="274" r:id="rId4"/>
    <p:sldId id="258" r:id="rId5"/>
    <p:sldId id="261" r:id="rId6"/>
    <p:sldId id="260" r:id="rId7"/>
    <p:sldId id="281" r:id="rId8"/>
    <p:sldId id="259" r:id="rId9"/>
    <p:sldId id="283" r:id="rId10"/>
    <p:sldId id="282" r:id="rId11"/>
    <p:sldId id="275" r:id="rId12"/>
    <p:sldId id="262" r:id="rId13"/>
    <p:sldId id="263" r:id="rId14"/>
    <p:sldId id="272" r:id="rId15"/>
    <p:sldId id="264" r:id="rId16"/>
    <p:sldId id="267" r:id="rId17"/>
    <p:sldId id="285" r:id="rId18"/>
    <p:sldId id="286" r:id="rId19"/>
    <p:sldId id="270" r:id="rId20"/>
    <p:sldId id="265" r:id="rId21"/>
    <p:sldId id="278" r:id="rId22"/>
    <p:sldId id="287" r:id="rId23"/>
    <p:sldId id="288" r:id="rId24"/>
    <p:sldId id="289" r:id="rId25"/>
    <p:sldId id="279" r:id="rId26"/>
    <p:sldId id="290" r:id="rId27"/>
    <p:sldId id="291" r:id="rId28"/>
    <p:sldId id="277" r:id="rId29"/>
    <p:sldId id="292"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7" autoAdjust="0"/>
    <p:restoredTop sz="84119" autoAdjust="0"/>
  </p:normalViewPr>
  <p:slideViewPr>
    <p:cSldViewPr snapToGrid="0">
      <p:cViewPr varScale="1">
        <p:scale>
          <a:sx n="53" d="100"/>
          <a:sy n="53" d="100"/>
        </p:scale>
        <p:origin x="12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30/09/2022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201858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9/30/2022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9/30/2022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9/30/2022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9/30/2022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3.png"/><Relationship Id="rId4" Type="http://schemas.openxmlformats.org/officeDocument/2006/relationships/image" Target="../media/image43.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5"/>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2"/>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
        <p:nvSpPr>
          <p:cNvPr id="4" name="TextBox 3">
            <a:extLst>
              <a:ext uri="{FF2B5EF4-FFF2-40B4-BE49-F238E27FC236}">
                <a16:creationId xmlns:a16="http://schemas.microsoft.com/office/drawing/2014/main" id="{E42B8633-7512-29BC-ACAB-C77D2467CE1C}"/>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5"/>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5">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6">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6">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56984D73-30BA-1ECA-8FD7-4DE8A4892942}"/>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409581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89085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5"/>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307777"/>
          </a:xfrm>
          <a:prstGeom prst="rect">
            <a:avLst/>
          </a:prstGeom>
          <a:noFill/>
        </p:spPr>
        <p:txBody>
          <a:bodyPr wrap="square" rtlCol="0">
            <a:spAutoFit/>
          </a:bodyPr>
          <a:lstStyle/>
          <a:p>
            <a:r>
              <a:rPr lang="en-GB" sz="1400" b="1">
                <a:latin typeface="Segoe UI" panose="020B0502040204020203" pitchFamily="34" charset="0"/>
                <a:cs typeface="Segoe UI" panose="020B0502040204020203" pitchFamily="34" charset="0"/>
              </a:rPr>
              <a:t>github.com/patrickballantyne/CARTO-SDSC2022</a:t>
            </a:r>
            <a:endParaRPr lang="en-GB" sz="1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936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spTree>
    <p:extLst>
      <p:ext uri="{BB962C8B-B14F-4D97-AF65-F5344CB8AC3E}">
        <p14:creationId xmlns:p14="http://schemas.microsoft.com/office/powerpoint/2010/main" val="50405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spTree>
    <p:extLst>
      <p:ext uri="{BB962C8B-B14F-4D97-AF65-F5344CB8AC3E}">
        <p14:creationId xmlns:p14="http://schemas.microsoft.com/office/powerpoint/2010/main" val="8892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3"/>
          <a:srcRect b="24253"/>
          <a:stretch/>
        </p:blipFill>
        <p:spPr>
          <a:xfrm>
            <a:off x="3820424" y="191438"/>
            <a:ext cx="8160169" cy="338154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sp>
        <p:nvSpPr>
          <p:cNvPr id="10" name="TextBox 9">
            <a:extLst>
              <a:ext uri="{FF2B5EF4-FFF2-40B4-BE49-F238E27FC236}">
                <a16:creationId xmlns:a16="http://schemas.microsoft.com/office/drawing/2014/main" id="{8E00B564-4A2F-F06B-7655-EBA089A9A64C}"/>
              </a:ext>
            </a:extLst>
          </p:cNvPr>
          <p:cNvSpPr txBox="1"/>
          <p:nvPr/>
        </p:nvSpPr>
        <p:spPr>
          <a:xfrm>
            <a:off x="10326701" y="3322765"/>
            <a:ext cx="2656118" cy="276999"/>
          </a:xfrm>
          <a:prstGeom prst="rect">
            <a:avLst/>
          </a:prstGeom>
          <a:noFill/>
        </p:spPr>
        <p:txBody>
          <a:bodyPr wrap="square">
            <a:spAutoFit/>
          </a:bodyPr>
          <a:lstStyle/>
          <a:p>
            <a:r>
              <a:rPr lang="en-GB" sz="1200" b="1" dirty="0"/>
              <a:t>Source: CARTO </a:t>
            </a:r>
          </a:p>
        </p:txBody>
      </p:sp>
    </p:spTree>
    <p:extLst>
      <p:ext uri="{BB962C8B-B14F-4D97-AF65-F5344CB8AC3E}">
        <p14:creationId xmlns:p14="http://schemas.microsoft.com/office/powerpoint/2010/main" val="285265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400110"/>
          </a:xfrm>
          <a:prstGeom prst="rect">
            <a:avLst/>
          </a:prstGeom>
          <a:solidFill>
            <a:schemeClr val="bg1"/>
          </a:solidFill>
          <a:ln w="12700">
            <a:solidFill>
              <a:schemeClr val="tx1"/>
            </a:solidFill>
          </a:ln>
        </p:spPr>
        <p:txBody>
          <a:bodyPr wrap="square" rtlCol="0">
            <a:spAutoFit/>
          </a:bodyPr>
          <a:lstStyle/>
          <a:p>
            <a:r>
              <a:rPr lang="en-GB" sz="10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000" b="1" i="1" dirty="0">
                <a:latin typeface="Segoe UI" panose="020B0502040204020203" pitchFamily="34" charset="0"/>
                <a:cs typeface="Segoe UI" panose="020B0502040204020203" pitchFamily="34" charset="0"/>
              </a:rPr>
              <a:t>Annals of the American Association of Geographers.</a:t>
            </a:r>
            <a:endParaRPr lang="en-GB" sz="1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2460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descr="Map&#10;&#10;Description automatically generated">
            <a:extLst>
              <a:ext uri="{FF2B5EF4-FFF2-40B4-BE49-F238E27FC236}">
                <a16:creationId xmlns:a16="http://schemas.microsoft.com/office/drawing/2014/main" id="{64241EC7-E231-AC95-2997-42F10D06908B}"/>
              </a:ext>
            </a:extLst>
          </p:cNvPr>
          <p:cNvPicPr>
            <a:picLocks noChangeAspect="1"/>
          </p:cNvPicPr>
          <p:nvPr/>
        </p:nvPicPr>
        <p:blipFill rotWithShape="1">
          <a:blip r:embed="rId3">
            <a:extLst>
              <a:ext uri="{28A0092B-C50C-407E-A947-70E740481C1C}">
                <a14:useLocalDpi xmlns:a14="http://schemas.microsoft.com/office/drawing/2010/main" val="0"/>
              </a:ext>
            </a:extLst>
          </a:blip>
          <a:srcRect t="2724" b="2839"/>
          <a:stretch/>
        </p:blipFill>
        <p:spPr>
          <a:xfrm>
            <a:off x="5982263" y="1267904"/>
            <a:ext cx="5576711" cy="3949831"/>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608E2E46-8D4C-E6B3-9328-BDB40274ADC8}"/>
              </a:ext>
            </a:extLst>
          </p:cNvPr>
          <p:cNvSpPr txBox="1"/>
          <p:nvPr/>
        </p:nvSpPr>
        <p:spPr>
          <a:xfrm>
            <a:off x="5982264" y="5304311"/>
            <a:ext cx="5576711" cy="400110"/>
          </a:xfrm>
          <a:prstGeom prst="rect">
            <a:avLst/>
          </a:prstGeom>
          <a:solidFill>
            <a:schemeClr val="bg1"/>
          </a:solidFill>
          <a:ln w="12700">
            <a:solidFill>
              <a:schemeClr val="tx1"/>
            </a:solidFill>
          </a:ln>
        </p:spPr>
        <p:txBody>
          <a:bodyPr wrap="square" rtlCol="0">
            <a:spAutoFit/>
          </a:bodyPr>
          <a:lstStyle/>
          <a:p>
            <a:r>
              <a:rPr lang="en-GB" sz="10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000" b="1" i="1" dirty="0">
                <a:latin typeface="Segoe UI" panose="020B0502040204020203" pitchFamily="34" charset="0"/>
                <a:cs typeface="Segoe UI" panose="020B0502040204020203" pitchFamily="34" charset="0"/>
              </a:rPr>
              <a:t>Annals of the American Association of Geographers.</a:t>
            </a:r>
            <a:endParaRPr lang="en-GB" sz="1000" b="1" dirty="0">
              <a:latin typeface="Segoe UI" panose="020B0502040204020203" pitchFamily="34" charset="0"/>
              <a:cs typeface="Segoe UI" panose="020B0502040204020203" pitchFamily="34" charset="0"/>
            </a:endParaRPr>
          </a:p>
        </p:txBody>
      </p:sp>
      <p:pic>
        <p:nvPicPr>
          <p:cNvPr id="7" name="Picture 6" descr="Diagram, engineering drawing&#10;&#10;Description automatically generated">
            <a:extLst>
              <a:ext uri="{FF2B5EF4-FFF2-40B4-BE49-F238E27FC236}">
                <a16:creationId xmlns:a16="http://schemas.microsoft.com/office/drawing/2014/main" id="{1862A706-DDF5-246B-F4A4-11FCA31DB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508" y="137867"/>
            <a:ext cx="2022577" cy="153715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D6243BDA-B498-F099-F487-4D55CC22F4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5061" y="196845"/>
            <a:ext cx="644066" cy="379539"/>
          </a:xfrm>
          <a:prstGeom prst="rect">
            <a:avLst/>
          </a:prstGeom>
        </p:spPr>
      </p:pic>
      <p:sp>
        <p:nvSpPr>
          <p:cNvPr id="10" name="TextBox 9">
            <a:extLst>
              <a:ext uri="{FF2B5EF4-FFF2-40B4-BE49-F238E27FC236}">
                <a16:creationId xmlns:a16="http://schemas.microsoft.com/office/drawing/2014/main" id="{772454F0-F4E1-29F3-F87D-2177D65B9847}"/>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11" name="TextBox 10">
            <a:extLst>
              <a:ext uri="{FF2B5EF4-FFF2-40B4-BE49-F238E27FC236}">
                <a16:creationId xmlns:a16="http://schemas.microsoft.com/office/drawing/2014/main" id="{01DCFD97-2B38-EE0A-B26C-94F1F2772B9C}"/>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spTree>
    <p:extLst>
      <p:ext uri="{BB962C8B-B14F-4D97-AF65-F5344CB8AC3E}">
        <p14:creationId xmlns:p14="http://schemas.microsoft.com/office/powerpoint/2010/main" val="1883133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spTree>
    <p:extLst>
      <p:ext uri="{BB962C8B-B14F-4D97-AF65-F5344CB8AC3E}">
        <p14:creationId xmlns:p14="http://schemas.microsoft.com/office/powerpoint/2010/main" val="248033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spTree>
    <p:extLst>
      <p:ext uri="{BB962C8B-B14F-4D97-AF65-F5344CB8AC3E}">
        <p14:creationId xmlns:p14="http://schemas.microsoft.com/office/powerpoint/2010/main" val="375790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spTree>
    <p:extLst>
      <p:ext uri="{BB962C8B-B14F-4D97-AF65-F5344CB8AC3E}">
        <p14:creationId xmlns:p14="http://schemas.microsoft.com/office/powerpoint/2010/main" val="1465734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spTree>
    <p:extLst>
      <p:ext uri="{BB962C8B-B14F-4D97-AF65-F5344CB8AC3E}">
        <p14:creationId xmlns:p14="http://schemas.microsoft.com/office/powerpoint/2010/main" val="1677556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2000" spc="-50" dirty="0">
                <a:latin typeface="Segoe UI" panose="020B0502040204020203" pitchFamily="34" charset="0"/>
                <a:ea typeface="+mj-ea"/>
                <a:cs typeface="Segoe UI" panose="020B0502040204020203" pitchFamily="34" charset="0"/>
              </a:rPr>
              <a:t>Spending power of the catchment… </a:t>
            </a:r>
          </a:p>
          <a:p>
            <a:pPr>
              <a:lnSpc>
                <a:spcPct val="95000"/>
              </a:lnSpc>
              <a:spcBef>
                <a:spcPct val="0"/>
              </a:spcBef>
              <a:spcAft>
                <a:spcPts val="600"/>
              </a:spcAft>
            </a:pP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779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6" name="Picture 5">
            <a:extLst>
              <a:ext uri="{FF2B5EF4-FFF2-40B4-BE49-F238E27FC236}">
                <a16:creationId xmlns:a16="http://schemas.microsoft.com/office/drawing/2014/main" id="{B98D2366-7796-2C08-2CBC-7917AB353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884" y="3015904"/>
            <a:ext cx="3153291" cy="3002288"/>
          </a:xfrm>
          <a:prstGeom prst="rect">
            <a:avLst/>
          </a:prstGeom>
        </p:spPr>
      </p:pic>
    </p:spTree>
    <p:extLst>
      <p:ext uri="{BB962C8B-B14F-4D97-AF65-F5344CB8AC3E}">
        <p14:creationId xmlns:p14="http://schemas.microsoft.com/office/powerpoint/2010/main" val="2819981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7" name="Picture 6">
            <a:extLst>
              <a:ext uri="{FF2B5EF4-FFF2-40B4-BE49-F238E27FC236}">
                <a16:creationId xmlns:a16="http://schemas.microsoft.com/office/drawing/2014/main" id="{9F5C1E35-7A08-FCC7-1D09-E74D7F560453}"/>
              </a:ext>
            </a:extLst>
          </p:cNvPr>
          <p:cNvPicPr>
            <a:picLocks noChangeAspect="1"/>
          </p:cNvPicPr>
          <p:nvPr/>
        </p:nvPicPr>
        <p:blipFill rotWithShape="1">
          <a:blip r:embed="rId4">
            <a:extLst>
              <a:ext uri="{28A0092B-C50C-407E-A947-70E740481C1C}">
                <a14:useLocalDpi xmlns:a14="http://schemas.microsoft.com/office/drawing/2010/main" val="0"/>
              </a:ext>
            </a:extLst>
          </a:blip>
          <a:srcRect t="2591"/>
          <a:stretch/>
        </p:blipFill>
        <p:spPr>
          <a:xfrm>
            <a:off x="1775211" y="2882188"/>
            <a:ext cx="3666673" cy="353163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F0013B8-3E02-03FF-D12A-58E9304AF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366" y="2882188"/>
            <a:ext cx="4917747" cy="35316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3454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12" name="Picture 11">
            <a:extLst>
              <a:ext uri="{FF2B5EF4-FFF2-40B4-BE49-F238E27FC236}">
                <a16:creationId xmlns:a16="http://schemas.microsoft.com/office/drawing/2014/main" id="{076FA80D-2DCB-EA38-C39E-792403A5DF33}"/>
              </a:ext>
            </a:extLst>
          </p:cNvPr>
          <p:cNvPicPr>
            <a:picLocks noChangeAspect="1"/>
          </p:cNvPicPr>
          <p:nvPr/>
        </p:nvPicPr>
        <p:blipFill>
          <a:blip r:embed="rId3"/>
          <a:stretch>
            <a:fillRect/>
          </a:stretch>
        </p:blipFill>
        <p:spPr>
          <a:xfrm>
            <a:off x="5205759" y="1120754"/>
            <a:ext cx="6769448" cy="443887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6C15FF8-28B9-3FAF-5F4C-2646DEE4DC1F}"/>
              </a:ext>
            </a:extLst>
          </p:cNvPr>
          <p:cNvPicPr>
            <a:picLocks noChangeAspect="1"/>
          </p:cNvPicPr>
          <p:nvPr/>
        </p:nvPicPr>
        <p:blipFill>
          <a:blip r:embed="rId4"/>
          <a:stretch>
            <a:fillRect/>
          </a:stretch>
        </p:blipFill>
        <p:spPr>
          <a:xfrm>
            <a:off x="9482980" y="3834642"/>
            <a:ext cx="2311519" cy="278779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2AB524EB-F4B4-B4E1-BF0F-AD8FE3311293}"/>
              </a:ext>
            </a:extLst>
          </p:cNvPr>
          <p:cNvPicPr>
            <a:picLocks noChangeAspect="1"/>
          </p:cNvPicPr>
          <p:nvPr/>
        </p:nvPicPr>
        <p:blipFill rotWithShape="1">
          <a:blip r:embed="rId5"/>
          <a:srcRect t="19881"/>
          <a:stretch/>
        </p:blipFill>
        <p:spPr>
          <a:xfrm>
            <a:off x="533071" y="3182112"/>
            <a:ext cx="4148641" cy="1545255"/>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38C194D-04B7-2862-B26F-8B63C2D9CC37}"/>
              </a:ext>
            </a:extLst>
          </p:cNvPr>
          <p:cNvPicPr>
            <a:picLocks noChangeAspect="1"/>
          </p:cNvPicPr>
          <p:nvPr/>
        </p:nvPicPr>
        <p:blipFill>
          <a:blip r:embed="rId6"/>
          <a:stretch>
            <a:fillRect/>
          </a:stretch>
        </p:blipFill>
        <p:spPr>
          <a:xfrm>
            <a:off x="533071" y="4999309"/>
            <a:ext cx="4148641" cy="12851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2828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spTree>
    <p:extLst>
      <p:ext uri="{BB962C8B-B14F-4D97-AF65-F5344CB8AC3E}">
        <p14:creationId xmlns:p14="http://schemas.microsoft.com/office/powerpoint/2010/main" val="3063064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300173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62295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D951562-C438-134D-99FF-52F30487A323}"/>
              </a:ext>
            </a:extLst>
          </p:cNvPr>
          <p:cNvSpPr txBox="1"/>
          <p:nvPr/>
        </p:nvSpPr>
        <p:spPr>
          <a:xfrm>
            <a:off x="103035" y="4949718"/>
            <a:ext cx="4274045" cy="307777"/>
          </a:xfrm>
          <a:prstGeom prst="rect">
            <a:avLst/>
          </a:prstGeom>
          <a:noFill/>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631449"/>
            <a:ext cx="3385163" cy="400110"/>
          </a:xfrm>
          <a:prstGeom prst="rect">
            <a:avLst/>
          </a:prstGeom>
          <a:solidFill>
            <a:schemeClr val="bg1"/>
          </a:solidFill>
          <a:ln w="12700">
            <a:noFill/>
          </a:ln>
        </p:spPr>
        <p:txBody>
          <a:bodyPr wrap="square" rtlCol="0">
            <a:spAutoFit/>
          </a:bodyPr>
          <a:lstStyle/>
          <a:p>
            <a:r>
              <a:rPr lang="en-GB" sz="1000" dirty="0">
                <a:latin typeface="Segoe UI" panose="020B0502040204020203" pitchFamily="34" charset="0"/>
                <a:cs typeface="Segoe UI" panose="020B0502040204020203" pitchFamily="34" charset="0"/>
              </a:rPr>
              <a:t>Today’s sample of the SafeGraph places for Atlanta (GA) has been kindly provided to you all by SafeGraph. </a:t>
            </a:r>
          </a:p>
        </p:txBody>
      </p:sp>
      <p:pic>
        <p:nvPicPr>
          <p:cNvPr id="5" name="Picture 4">
            <a:extLst>
              <a:ext uri="{FF2B5EF4-FFF2-40B4-BE49-F238E27FC236}">
                <a16:creationId xmlns:a16="http://schemas.microsoft.com/office/drawing/2014/main" id="{E52291CB-D52D-6982-49CA-3DE0FC206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3"/>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71490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1672</TotalTime>
  <Words>1016</Words>
  <Application>Microsoft Office PowerPoint</Application>
  <PresentationFormat>Widescreen</PresentationFormat>
  <Paragraphs>230</Paragraphs>
  <Slides>30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128</cp:revision>
  <dcterms:created xsi:type="dcterms:W3CDTF">2022-09-23T13:51:22Z</dcterms:created>
  <dcterms:modified xsi:type="dcterms:W3CDTF">2022-09-30T08:41:42Z</dcterms:modified>
</cp:coreProperties>
</file>